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82" r:id="rId6"/>
    <p:sldId id="293" r:id="rId7"/>
    <p:sldId id="297" r:id="rId8"/>
    <p:sldId id="262" r:id="rId9"/>
    <p:sldId id="270" r:id="rId10"/>
    <p:sldId id="271" r:id="rId11"/>
    <p:sldId id="268" r:id="rId12"/>
    <p:sldId id="291" r:id="rId13"/>
    <p:sldId id="300" r:id="rId14"/>
    <p:sldId id="302" r:id="rId15"/>
    <p:sldId id="301" r:id="rId16"/>
    <p:sldId id="265" r:id="rId17"/>
    <p:sldId id="264" r:id="rId18"/>
    <p:sldId id="284" r:id="rId19"/>
    <p:sldId id="266" r:id="rId20"/>
    <p:sldId id="296" r:id="rId21"/>
    <p:sldId id="304" r:id="rId22"/>
    <p:sldId id="299" r:id="rId23"/>
    <p:sldId id="303" r:id="rId24"/>
    <p:sldId id="269" r:id="rId25"/>
    <p:sldId id="298" r:id="rId26"/>
    <p:sldId id="272" r:id="rId27"/>
  </p:sldIdLst>
  <p:sldSz cx="12192000" cy="6858000"/>
  <p:notesSz cx="6858000" cy="9144000"/>
  <p:embeddedFontLst>
    <p:embeddedFont>
      <p:font typeface="맑은 고딕" panose="020B0503020000020004" pitchFamily="50" charset="-127"/>
      <p:regular r:id="rId29"/>
      <p:bold r:id="rId30"/>
    </p:embeddedFont>
    <p:embeddedFont>
      <p:font typeface="나눔바른펜" panose="020B0503000000000000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진 김" initials="세김" lastIdx="7" clrIdx="0">
    <p:extLst>
      <p:ext uri="{19B8F6BF-5375-455C-9EA6-DF929625EA0E}">
        <p15:presenceInfo xmlns:p15="http://schemas.microsoft.com/office/powerpoint/2012/main" userId="4560100d3a3aa63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CC65"/>
    <a:srgbClr val="FFEB00"/>
    <a:srgbClr val="689F38"/>
    <a:srgbClr val="DCEDC8"/>
    <a:srgbClr val="33691E"/>
    <a:srgbClr val="AED58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25" autoAdjust="0"/>
    <p:restoredTop sz="95434" autoAdjust="0"/>
  </p:normalViewPr>
  <p:slideViewPr>
    <p:cSldViewPr snapToGrid="0">
      <p:cViewPr varScale="1">
        <p:scale>
          <a:sx n="91" d="100"/>
          <a:sy n="91" d="100"/>
        </p:scale>
        <p:origin x="4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jpg>
</file>

<file path=ppt/media/image4.jpg>
</file>

<file path=ppt/media/image40.jpg>
</file>

<file path=ppt/media/image41.png>
</file>

<file path=ppt/media/image42.jpg>
</file>

<file path=ppt/media/image43.png>
</file>

<file path=ppt/media/image44.jpg>
</file>

<file path=ppt/media/image45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A3077-FCD0-471A-8CAC-344681B900E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5BC79-F55D-42B7-846B-4ABAB00680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81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545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046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931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461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458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8167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6689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531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697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273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3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왓챠</a:t>
            </a:r>
            <a:r>
              <a:rPr lang="ko-KR" altLang="en-US" dirty="0"/>
              <a:t> 서비스 </a:t>
            </a:r>
            <a:endParaRPr lang="en-US" altLang="ko-KR" dirty="0"/>
          </a:p>
          <a:p>
            <a:r>
              <a:rPr lang="ko-KR" altLang="en-US" dirty="0"/>
              <a:t>사진 </a:t>
            </a:r>
            <a:r>
              <a:rPr lang="en-US" altLang="ko-KR" dirty="0"/>
              <a:t>) </a:t>
            </a:r>
            <a:r>
              <a:rPr lang="ko-KR" altLang="en-US" dirty="0"/>
              <a:t>카테고리가 많다 </a:t>
            </a:r>
            <a:r>
              <a:rPr lang="en-US" altLang="ko-KR" dirty="0"/>
              <a:t>/ </a:t>
            </a:r>
            <a:r>
              <a:rPr lang="ko-KR" altLang="en-US" dirty="0"/>
              <a:t>단일 카테고리만 선택 가능하다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3448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649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0388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0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넷플릭스</a:t>
            </a:r>
            <a:endParaRPr lang="en-US" altLang="ko-KR" dirty="0"/>
          </a:p>
          <a:p>
            <a:r>
              <a:rPr lang="ko-KR" altLang="en-US" dirty="0"/>
              <a:t>사진 </a:t>
            </a:r>
            <a:r>
              <a:rPr lang="en-US" altLang="ko-KR" dirty="0"/>
              <a:t>) </a:t>
            </a:r>
            <a:r>
              <a:rPr lang="ko-KR" altLang="en-US" dirty="0"/>
              <a:t>오리지널 콘텐츠가 많다</a:t>
            </a:r>
            <a:r>
              <a:rPr lang="en-US" altLang="ko-KR" dirty="0"/>
              <a:t>. (</a:t>
            </a:r>
            <a:r>
              <a:rPr lang="ko-KR" altLang="en-US" dirty="0" err="1"/>
              <a:t>넷플릭스</a:t>
            </a:r>
            <a:r>
              <a:rPr lang="ko-KR" altLang="en-US" dirty="0"/>
              <a:t> 마크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56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넷플릭스</a:t>
            </a:r>
            <a:endParaRPr lang="en-US" altLang="ko-KR" dirty="0"/>
          </a:p>
          <a:p>
            <a:r>
              <a:rPr lang="ko-KR" altLang="en-US" dirty="0"/>
              <a:t>사진 </a:t>
            </a:r>
            <a:r>
              <a:rPr lang="en-US" altLang="ko-KR" dirty="0"/>
              <a:t>) </a:t>
            </a:r>
            <a:r>
              <a:rPr lang="ko-KR" altLang="en-US" dirty="0"/>
              <a:t>오리지널 콘텐츠가 많다</a:t>
            </a:r>
            <a:r>
              <a:rPr lang="en-US" altLang="ko-KR" dirty="0"/>
              <a:t>. (</a:t>
            </a:r>
            <a:r>
              <a:rPr lang="ko-KR" altLang="en-US" dirty="0" err="1"/>
              <a:t>넷플릭스</a:t>
            </a:r>
            <a:r>
              <a:rPr lang="ko-KR" altLang="en-US" dirty="0"/>
              <a:t> 마크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366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912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188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26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603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C5BC79-F55D-42B7-846B-4ABAB00680A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49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551AF5-A902-4EEE-8DDB-0BC2B6BEB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FCDC04-0A7A-476A-A38E-2A7F5B9B8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B38907-3CDD-4B2D-ABB0-3F42532A5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AAB88-19FA-4701-8385-02DF4C29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CB44BE-19C5-4453-AE46-A6589C74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60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B55F2-C613-4EB8-BCA6-774CD594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C22C1D-29F5-437B-98FA-29CD536E4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5FAF74-E7B2-48BA-AB2E-0EAB3835E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344D2-7453-4281-BF9F-37232E0D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923D8E-593B-4713-B3D3-6124CF6E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072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AB5422-C675-4F61-9DB8-1389DBFA42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188A1A-30D6-4501-884B-E97360DEF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F7E5D9-81C5-462B-A427-2D103AFF0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F410D2-65A2-4320-8FED-BA041600C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28DC8-E305-4552-A468-051FDEEE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66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63C02-F13B-403C-9092-E0C0CEBF7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C5A7F9-1235-4D7C-8A75-F7A915B8A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64B80E-00DA-406C-83AD-0E2ADFD9A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597D2A-3C2D-4AAF-84E4-DC96B8F5C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0B9628-852B-4087-85F3-4622DC6E5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90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81849D-401C-449A-B5F7-36B89569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454E83-902D-4222-BFA3-74F55E96F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1901E-D5BE-417E-BCD2-C89233F90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43DC8B-5318-4DA0-BE49-3E3C9AE66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E7C53-3EC2-4A75-A701-BBBFEAB5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36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249E8-8FEA-40C3-992C-EF5114E40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2DE84A-C831-4CD7-8A0A-6D1E2A60E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887466-1559-4609-AF0B-4447F5C04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A6F99C-37BD-4C61-B770-90AAF0A3E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A28048-3508-412F-B09D-27040157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295F02-6B47-46F7-BA91-0211A0950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403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03D2FB-E4B2-4168-9494-FE956B5DD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AE675C-9CE1-4C29-8E11-39254D313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412A25-FDFF-4EF8-9DCA-5544B7802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A6F3CE-D924-4E4B-AF2E-56512ABC6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ED2879-5C00-49AD-9A47-53B9D398F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BF6A3C-EFF2-43BE-9CEC-2F5B8BF3B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8DD22C-655E-4147-BD41-A58912D4D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B56946-C1EB-44FA-A238-E5C91570E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DD9B5-7DEB-4B0D-AC88-03B03AD7D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763889-9887-4C99-B841-3088BC47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A26E52-9403-4652-A730-14330C022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E07E77-5175-434A-B160-1898F241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57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2DD5A9-7411-4CC4-8313-DF223278C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E0FB52-D2D9-4CA1-A413-C0253E366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FB528B-DC26-4683-9DD3-4F3E4B00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48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8B937-1B58-4503-BC5A-C44C2EF63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C470A1-5262-4651-A584-8616F303D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406094-20A1-499D-88B9-8C28DF4E8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9727E0-5F53-4565-B694-85C255ABB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663E62-AC30-4608-A193-5CDF37BC4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ACF399-9F92-4966-A083-0A2B3999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83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EEAB6-82FC-475D-A0E7-7F43EC01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ED1AE0E-0CDF-4441-89CC-7ABE03AE64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EB015A-C5F6-4703-AF32-CF00E8930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5150A2-1E26-47AF-802E-2254B8A47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D57695-A6D1-4C86-85DC-F5D11362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559048-0B88-4E86-B865-84932BE7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93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B43D3-7D88-4ADC-A78F-CECCB0350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77826A-E40E-4160-94BE-629BE6A9C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78F1C9-10C1-47E8-906F-F9A9D346F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2A408-DDAC-4508-9B41-27C17E2722C1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07DA0D-6D32-4255-A585-8164EB573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28C333-9DB9-415B-A4AA-08FB068D6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D415E-6A62-4A9A-823E-8AB65F104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545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203.236.209.215:8080/bitcinema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g"/><Relationship Id="rId5" Type="http://schemas.openxmlformats.org/officeDocument/2006/relationships/image" Target="../media/image43.png"/><Relationship Id="rId4" Type="http://schemas.openxmlformats.org/officeDocument/2006/relationships/image" Target="../media/image4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C33297B-9C63-4DC3-9D8B-A47B5F78B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997BF71-EE68-4D3C-BE78-50033270E24B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B5C4E-7841-4730-90FB-436E4EB1000D}"/>
              </a:ext>
            </a:extLst>
          </p:cNvPr>
          <p:cNvSpPr txBox="1"/>
          <p:nvPr/>
        </p:nvSpPr>
        <p:spPr>
          <a:xfrm>
            <a:off x="4529063" y="2330942"/>
            <a:ext cx="4164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BIT CINEMA</a:t>
            </a:r>
            <a:endParaRPr lang="ko-KR" altLang="en-US" sz="6000" b="1" dirty="0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32F9B-09A7-4F72-809F-547B5A40D9A9}"/>
              </a:ext>
            </a:extLst>
          </p:cNvPr>
          <p:cNvSpPr txBox="1"/>
          <p:nvPr/>
        </p:nvSpPr>
        <p:spPr>
          <a:xfrm>
            <a:off x="3681714" y="3205110"/>
            <a:ext cx="482856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bg1">
                    <a:lumMod val="7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A Web Movie Curating Service</a:t>
            </a:r>
            <a:endParaRPr lang="ko-KR" altLang="en-US" sz="2400" b="1" spc="300" dirty="0">
              <a:solidFill>
                <a:schemeClr val="bg1">
                  <a:lumMod val="7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84F044E-43A2-4B98-8E7C-77D03DE91A1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986" y="2335285"/>
            <a:ext cx="1028853" cy="890693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4AD053-ECB6-48B5-B919-BD85608B1E31}"/>
              </a:ext>
            </a:extLst>
          </p:cNvPr>
          <p:cNvCxnSpPr>
            <a:cxnSpLocks/>
          </p:cNvCxnSpPr>
          <p:nvPr/>
        </p:nvCxnSpPr>
        <p:spPr>
          <a:xfrm>
            <a:off x="3299795" y="3742029"/>
            <a:ext cx="5347252" cy="0"/>
          </a:xfrm>
          <a:prstGeom prst="line">
            <a:avLst/>
          </a:prstGeom>
          <a:ln w="12700">
            <a:solidFill>
              <a:schemeClr val="bg1">
                <a:lumMod val="95000"/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2FCD5E9-2018-4DA8-A294-29ECE8E53EAD}"/>
              </a:ext>
            </a:extLst>
          </p:cNvPr>
          <p:cNvSpPr txBox="1"/>
          <p:nvPr/>
        </p:nvSpPr>
        <p:spPr>
          <a:xfrm>
            <a:off x="3319674" y="3786984"/>
            <a:ext cx="534725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</a:t>
            </a:r>
            <a:r>
              <a:rPr lang="ko-KR" altLang="en-US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    </a:t>
            </a:r>
            <a:r>
              <a:rPr lang="en-US" altLang="ko-KR" b="1" spc="300" dirty="0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|</a:t>
            </a:r>
            <a:r>
              <a:rPr lang="en-US" altLang="ko-KR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김세진    </a:t>
            </a:r>
            <a:r>
              <a:rPr lang="ko-KR" altLang="en-US" b="1" spc="300" dirty="0" err="1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오윤미</a:t>
            </a:r>
            <a:r>
              <a:rPr lang="ko-KR" altLang="en-US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b="1" spc="300" dirty="0" err="1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윤주광</a:t>
            </a:r>
            <a:r>
              <a:rPr lang="ko-KR" altLang="en-US" b="1" spc="300" dirty="0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b="1" spc="300" dirty="0" err="1">
                <a:solidFill>
                  <a:schemeClr val="bg1">
                    <a:lumMod val="8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이강준</a:t>
            </a:r>
            <a:endParaRPr lang="ko-KR" altLang="en-US" b="1" spc="300" dirty="0">
              <a:solidFill>
                <a:schemeClr val="bg1">
                  <a:lumMod val="8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7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50769EB-97DE-4EF2-AA07-CF32A16B8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489" y="781569"/>
            <a:ext cx="7137022" cy="529124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57199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물리적 모델링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10</a:t>
            </a:r>
            <a:endParaRPr lang="en-US" altLang="ko-KR" sz="2800" b="1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55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A001EA-C564-4C42-9A6C-ECCBF017F7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6306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-3314" y="0"/>
            <a:ext cx="12195314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7E9524-58BC-4B2E-8257-33114A25BBE4}"/>
              </a:ext>
            </a:extLst>
          </p:cNvPr>
          <p:cNvSpPr txBox="1"/>
          <p:nvPr/>
        </p:nvSpPr>
        <p:spPr>
          <a:xfrm>
            <a:off x="3096787" y="2975685"/>
            <a:ext cx="599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기능 및 웹페이지 구현 </a:t>
            </a:r>
            <a:endParaRPr lang="ko-KR" altLang="en-US" sz="4800" b="1" dirty="0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000908-1641-4060-87A9-4367286B1B99}"/>
              </a:ext>
            </a:extLst>
          </p:cNvPr>
          <p:cNvCxnSpPr>
            <a:cxnSpLocks/>
          </p:cNvCxnSpPr>
          <p:nvPr/>
        </p:nvCxnSpPr>
        <p:spPr>
          <a:xfrm>
            <a:off x="2974811" y="3806682"/>
            <a:ext cx="6235749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D084191-6D83-4292-B4D8-E4283323D178}"/>
              </a:ext>
            </a:extLst>
          </p:cNvPr>
          <p:cNvSpPr/>
          <p:nvPr/>
        </p:nvSpPr>
        <p:spPr>
          <a:xfrm>
            <a:off x="5604427" y="2524545"/>
            <a:ext cx="976520" cy="347870"/>
          </a:xfrm>
          <a:prstGeom prst="roundRect">
            <a:avLst>
              <a:gd name="adj" fmla="val 50000"/>
            </a:avLst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21377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서비스 스토리보드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12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5A9BB3-764C-4672-B34F-F7AAF0EA2EC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73"/>
          <a:stretch/>
        </p:blipFill>
        <p:spPr>
          <a:xfrm>
            <a:off x="535162" y="3453141"/>
            <a:ext cx="1053547" cy="8947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ED2906-1B3D-491F-96F2-9FA8B717E520}"/>
              </a:ext>
            </a:extLst>
          </p:cNvPr>
          <p:cNvSpPr txBox="1"/>
          <p:nvPr/>
        </p:nvSpPr>
        <p:spPr>
          <a:xfrm>
            <a:off x="404916" y="2113749"/>
            <a:ext cx="132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회원가입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858D96-7177-4EF6-9EED-5F8FE06F4926}"/>
              </a:ext>
            </a:extLst>
          </p:cNvPr>
          <p:cNvSpPr txBox="1"/>
          <p:nvPr/>
        </p:nvSpPr>
        <p:spPr>
          <a:xfrm>
            <a:off x="400984" y="4424281"/>
            <a:ext cx="132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로그인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ED3EA6-5DCF-4E79-9E11-67C666EC8BB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83"/>
          <a:stretch/>
        </p:blipFill>
        <p:spPr>
          <a:xfrm>
            <a:off x="504309" y="1113636"/>
            <a:ext cx="1140766" cy="943602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1B221579-E905-4B98-BEB3-45247C6BB7F7}"/>
              </a:ext>
            </a:extLst>
          </p:cNvPr>
          <p:cNvSpPr/>
          <p:nvPr/>
        </p:nvSpPr>
        <p:spPr>
          <a:xfrm rot="5400000">
            <a:off x="785527" y="2888671"/>
            <a:ext cx="589722" cy="292105"/>
          </a:xfrm>
          <a:prstGeom prst="rightArrow">
            <a:avLst>
              <a:gd name="adj1" fmla="val 20558"/>
              <a:gd name="adj2" fmla="val 645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DEB008-BEE4-425A-A677-376B0590CC8B}"/>
              </a:ext>
            </a:extLst>
          </p:cNvPr>
          <p:cNvSpPr txBox="1"/>
          <p:nvPr/>
        </p:nvSpPr>
        <p:spPr>
          <a:xfrm>
            <a:off x="535162" y="4990881"/>
            <a:ext cx="3045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자체 회원가입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&amp;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로그인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카카오 간편 로그인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(API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활용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F4E64C04-D009-427A-AB2F-44BF71230C96}"/>
              </a:ext>
            </a:extLst>
          </p:cNvPr>
          <p:cNvSpPr/>
          <p:nvPr/>
        </p:nvSpPr>
        <p:spPr>
          <a:xfrm rot="19800000">
            <a:off x="1740079" y="3443779"/>
            <a:ext cx="833734" cy="355967"/>
          </a:xfrm>
          <a:prstGeom prst="rightArrow">
            <a:avLst>
              <a:gd name="adj1" fmla="val 20558"/>
              <a:gd name="adj2" fmla="val 645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9AEF21-F0F2-4366-823A-36530E3FE45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62"/>
          <a:stretch/>
        </p:blipFill>
        <p:spPr>
          <a:xfrm>
            <a:off x="2890862" y="2441113"/>
            <a:ext cx="1140767" cy="9655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FF43005-439A-4C4F-A107-4A3B2CA76BEA}"/>
              </a:ext>
            </a:extLst>
          </p:cNvPr>
          <p:cNvSpPr txBox="1"/>
          <p:nvPr/>
        </p:nvSpPr>
        <p:spPr>
          <a:xfrm>
            <a:off x="2455718" y="3426509"/>
            <a:ext cx="2011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인트로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EB3DF45-B712-4006-8E4E-9EB3E28ADD5B}"/>
              </a:ext>
            </a:extLst>
          </p:cNvPr>
          <p:cNvSpPr txBox="1"/>
          <p:nvPr/>
        </p:nvSpPr>
        <p:spPr>
          <a:xfrm>
            <a:off x="2968475" y="3952012"/>
            <a:ext cx="3333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어떤 기준으로 영화를 고르시나요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EA38A2-4568-48AE-A9F1-8CF1001D2A02}"/>
              </a:ext>
            </a:extLst>
          </p:cNvPr>
          <p:cNvSpPr txBox="1"/>
          <p:nvPr/>
        </p:nvSpPr>
        <p:spPr>
          <a:xfrm>
            <a:off x="2968475" y="4269692"/>
            <a:ext cx="3333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장르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배우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감독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소재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432D13-3BE7-4480-9A06-70EB5515BCAE}"/>
              </a:ext>
            </a:extLst>
          </p:cNvPr>
          <p:cNvSpPr txBox="1"/>
          <p:nvPr/>
        </p:nvSpPr>
        <p:spPr>
          <a:xfrm>
            <a:off x="2968475" y="4610203"/>
            <a:ext cx="3333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 b="1">
                <a:latin typeface="나눔바른펜" panose="020B0503000000000000" pitchFamily="50" charset="-127"/>
                <a:ea typeface="나눔바른펜" panose="020B0503000000000000" pitchFamily="50" charset="-127"/>
              </a:rPr>
              <a:t>세 가지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까지만 선택할 것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787A5670-6D20-44F6-8EB9-12B622403307}"/>
              </a:ext>
            </a:extLst>
          </p:cNvPr>
          <p:cNvSpPr/>
          <p:nvPr/>
        </p:nvSpPr>
        <p:spPr>
          <a:xfrm>
            <a:off x="4447609" y="3099273"/>
            <a:ext cx="1692747" cy="277814"/>
          </a:xfrm>
          <a:prstGeom prst="rightArrow">
            <a:avLst>
              <a:gd name="adj1" fmla="val 27363"/>
              <a:gd name="adj2" fmla="val 645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54C9C8-F33F-44DD-ABD1-5C49CCEDC22D}"/>
              </a:ext>
            </a:extLst>
          </p:cNvPr>
          <p:cNvSpPr txBox="1"/>
          <p:nvPr/>
        </p:nvSpPr>
        <p:spPr>
          <a:xfrm>
            <a:off x="6149319" y="3347342"/>
            <a:ext cx="2011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메인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51979FD-A5D9-4ECD-9360-4463F04994B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88"/>
          <a:stretch/>
        </p:blipFill>
        <p:spPr>
          <a:xfrm>
            <a:off x="6572451" y="2327351"/>
            <a:ext cx="1164789" cy="101117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DA2A53B-8319-4BC8-BFD6-3975E5C7ABB8}"/>
              </a:ext>
            </a:extLst>
          </p:cNvPr>
          <p:cNvSpPr txBox="1"/>
          <p:nvPr/>
        </p:nvSpPr>
        <p:spPr>
          <a:xfrm>
            <a:off x="6572451" y="3887422"/>
            <a:ext cx="33337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사용자에게 받은 정보를 바탕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 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자체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DB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조회하여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 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추천 영화 목록을 디스플레이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9EE5163A-C2E1-4C6B-B1A4-9E8D8414237B}"/>
              </a:ext>
            </a:extLst>
          </p:cNvPr>
          <p:cNvSpPr/>
          <p:nvPr/>
        </p:nvSpPr>
        <p:spPr>
          <a:xfrm rot="19800000">
            <a:off x="8147208" y="1919764"/>
            <a:ext cx="974524" cy="355967"/>
          </a:xfrm>
          <a:prstGeom prst="rightArrow">
            <a:avLst>
              <a:gd name="adj1" fmla="val 20558"/>
              <a:gd name="adj2" fmla="val 645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3AF47AF7-4172-41A8-846A-0F1CF3180A2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25"/>
          <a:stretch/>
        </p:blipFill>
        <p:spPr>
          <a:xfrm>
            <a:off x="9743662" y="1184794"/>
            <a:ext cx="1021948" cy="86941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AA3E9B2-2BCC-409C-AE5C-A6C680EB6A6B}"/>
              </a:ext>
            </a:extLst>
          </p:cNvPr>
          <p:cNvSpPr txBox="1"/>
          <p:nvPr/>
        </p:nvSpPr>
        <p:spPr>
          <a:xfrm>
            <a:off x="9152674" y="2109125"/>
            <a:ext cx="2203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큐레이터 게시판</a:t>
            </a: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3E6B6898-0A96-4D8E-9998-7325EF86EC51}"/>
              </a:ext>
            </a:extLst>
          </p:cNvPr>
          <p:cNvSpPr/>
          <p:nvPr/>
        </p:nvSpPr>
        <p:spPr>
          <a:xfrm>
            <a:off x="8187949" y="3257248"/>
            <a:ext cx="1451680" cy="355967"/>
          </a:xfrm>
          <a:prstGeom prst="rightArrow">
            <a:avLst>
              <a:gd name="adj1" fmla="val 20558"/>
              <a:gd name="adj2" fmla="val 645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9E3E788-3ED8-45C6-A437-8305C1CF6779}"/>
              </a:ext>
            </a:extLst>
          </p:cNvPr>
          <p:cNvSpPr txBox="1"/>
          <p:nvPr/>
        </p:nvSpPr>
        <p:spPr>
          <a:xfrm>
            <a:off x="9185200" y="2623614"/>
            <a:ext cx="2203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평론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리뷰 소개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8D23F5A7-8D29-4D4C-A56F-099C60BD825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06"/>
          <a:stretch/>
        </p:blipFill>
        <p:spPr>
          <a:xfrm>
            <a:off x="10074772" y="3089287"/>
            <a:ext cx="1381676" cy="1127367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440A9210-59D0-441B-9E37-B7939007260C}"/>
              </a:ext>
            </a:extLst>
          </p:cNvPr>
          <p:cNvSpPr txBox="1"/>
          <p:nvPr/>
        </p:nvSpPr>
        <p:spPr>
          <a:xfrm>
            <a:off x="9663648" y="4217815"/>
            <a:ext cx="2203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정보</a:t>
            </a:r>
            <a:r>
              <a:rPr lang="en-US" altLang="ko-KR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&amp;</a:t>
            </a:r>
            <a:r>
              <a:rPr lang="ko-KR" altLang="en-US" sz="2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리뷰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1BFCA07-8120-4FBE-A862-7844AA139FF3}"/>
              </a:ext>
            </a:extLst>
          </p:cNvPr>
          <p:cNvSpPr txBox="1"/>
          <p:nvPr/>
        </p:nvSpPr>
        <p:spPr>
          <a:xfrm>
            <a:off x="9743662" y="4732916"/>
            <a:ext cx="33337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상세정보 열람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영화평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댓글 작성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3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기능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13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52E1DE-A61E-4F39-80FA-5F64FE11A7B1}"/>
              </a:ext>
            </a:extLst>
          </p:cNvPr>
          <p:cNvSpPr txBox="1"/>
          <p:nvPr/>
        </p:nvSpPr>
        <p:spPr>
          <a:xfrm>
            <a:off x="7192043" y="1042212"/>
            <a:ext cx="459576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카카오 계정 연동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카카오로부터 고유 키를 발급받은 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해당 키를 활용하여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Kakao JavaScript API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연동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및 호출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OAuth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인증 방식으로 토큰을 발급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카카오 계정 정보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(properties)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를 넘겨 받아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세션을 활용한 로그인 기능을 구현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282DD-1DC5-4A92-B303-9F760C6E0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3" y="1064005"/>
            <a:ext cx="6477000" cy="47716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8A3E490-DAF4-4E7D-A998-7CCFF209F41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105" y="4055227"/>
            <a:ext cx="1769642" cy="17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2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기능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14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52E1DE-A61E-4F39-80FA-5F64FE11A7B1}"/>
              </a:ext>
            </a:extLst>
          </p:cNvPr>
          <p:cNvSpPr txBox="1"/>
          <p:nvPr/>
        </p:nvSpPr>
        <p:spPr>
          <a:xfrm>
            <a:off x="639190" y="924796"/>
            <a:ext cx="45957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자동완성 영화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DB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검색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pPr algn="r"/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Jquery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의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Autocomplete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메소드와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Google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JSON Parsing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라이브러리를 활용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Ajax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방식으로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DB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의 모든 영화 정보를 검색한 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검색된 정보를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JSON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으로 변환하여 되돌려주면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이용자가 입력한 검색어를 바탕으로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제목을 자동완성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&amp;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검색하는 기능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238481-0800-4A8D-BEC6-FD793201EF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70" r="13479" b="82812"/>
          <a:stretch/>
        </p:blipFill>
        <p:spPr>
          <a:xfrm>
            <a:off x="5934366" y="927073"/>
            <a:ext cx="4675696" cy="115095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85FD1F9-E113-434E-9F23-3C95F4A216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366" y="2190478"/>
            <a:ext cx="3141355" cy="23759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D702871-F17F-4514-BA77-D333592DEE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366" y="4667522"/>
            <a:ext cx="5611177" cy="126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6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기능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15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52E1DE-A61E-4F39-80FA-5F64FE11A7B1}"/>
              </a:ext>
            </a:extLst>
          </p:cNvPr>
          <p:cNvSpPr txBox="1"/>
          <p:nvPr/>
        </p:nvSpPr>
        <p:spPr>
          <a:xfrm>
            <a:off x="5972567" y="984207"/>
            <a:ext cx="53307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체크박스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Jquery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활용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페이지 내 모든 체크박스의 체크 여부를 실시간 판별하여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수십 개의 선택지 중 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개만 선택할 수 있도록 제한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조금 더 나은 사용자 경험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(UX)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을 위해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FontAwesome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아이콘 리소스와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CSS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활용하여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브라우저 기본 체크 박스의 디자인을 개선하고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애니메이션을 부여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0C5B58-F779-4D6A-B741-94CB8BEE1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3" y="995993"/>
            <a:ext cx="4595767" cy="23817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490FA2-C79A-491D-84E6-1D0FC156A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3" y="3638446"/>
            <a:ext cx="3494168" cy="222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81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2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로그인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16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F636E1-3470-4043-8227-5A4E280FE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881609"/>
            <a:ext cx="9000000" cy="511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7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2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회원가입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17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977329-124F-41D7-9E1F-87BF6BA0E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872182"/>
            <a:ext cx="9000000" cy="511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3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2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메인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244661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18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94C036A-AD73-491E-A9EC-744A8DA77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025" y="845377"/>
            <a:ext cx="9407950" cy="516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1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57199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취향 고르기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19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66A7A7E-01A7-4AA8-A417-606D13122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059" y="857567"/>
            <a:ext cx="9583881" cy="514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52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ECB0007-B767-4AB0-8DA8-987AB89B45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ADFD6F9F-9CDB-4FBC-90D3-8E4E16D84282}"/>
              </a:ext>
            </a:extLst>
          </p:cNvPr>
          <p:cNvSpPr/>
          <p:nvPr/>
        </p:nvSpPr>
        <p:spPr>
          <a:xfrm>
            <a:off x="5605670" y="0"/>
            <a:ext cx="6586330" cy="6858000"/>
          </a:xfrm>
          <a:prstGeom prst="parallelogram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6939E1-9A2E-4F12-A161-23EA6CADFED5}"/>
              </a:ext>
            </a:extLst>
          </p:cNvPr>
          <p:cNvCxnSpPr>
            <a:cxnSpLocks/>
          </p:cNvCxnSpPr>
          <p:nvPr/>
        </p:nvCxnSpPr>
        <p:spPr>
          <a:xfrm>
            <a:off x="6453806" y="6079430"/>
            <a:ext cx="3654287" cy="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761B865-8C72-4B40-8A82-E199293DF7B4}"/>
              </a:ext>
            </a:extLst>
          </p:cNvPr>
          <p:cNvSpPr txBox="1"/>
          <p:nvPr/>
        </p:nvSpPr>
        <p:spPr>
          <a:xfrm>
            <a:off x="7516083" y="2838907"/>
            <a:ext cx="322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130DD1-E708-4865-8A7B-C8FF0B9BC8A7}"/>
              </a:ext>
            </a:extLst>
          </p:cNvPr>
          <p:cNvSpPr txBox="1"/>
          <p:nvPr/>
        </p:nvSpPr>
        <p:spPr>
          <a:xfrm>
            <a:off x="7150894" y="4209340"/>
            <a:ext cx="322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기능 및 웹페이지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구현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F43D21-2421-4DA0-A6CD-F7A9269C9E50}"/>
              </a:ext>
            </a:extLst>
          </p:cNvPr>
          <p:cNvSpPr txBox="1"/>
          <p:nvPr/>
        </p:nvSpPr>
        <p:spPr>
          <a:xfrm>
            <a:off x="7614976" y="3011283"/>
            <a:ext cx="3226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목적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: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벤치마킹 타겟</a:t>
            </a:r>
            <a:endParaRPr lang="ko-KR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F7F922-3961-4E5D-82CD-2605F82ED5E2}"/>
              </a:ext>
            </a:extLst>
          </p:cNvPr>
          <p:cNvSpPr txBox="1"/>
          <p:nvPr/>
        </p:nvSpPr>
        <p:spPr>
          <a:xfrm>
            <a:off x="7270188" y="3797182"/>
            <a:ext cx="322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 DB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모델링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BC3E86-0DD1-4716-979D-8F60605D66E7}"/>
              </a:ext>
            </a:extLst>
          </p:cNvPr>
          <p:cNvSpPr txBox="1"/>
          <p:nvPr/>
        </p:nvSpPr>
        <p:spPr>
          <a:xfrm>
            <a:off x="6808172" y="5479477"/>
            <a:ext cx="322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5</a:t>
            </a:r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후기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A2C5F7-D5B8-4929-9755-EB5A3200169E}"/>
              </a:ext>
            </a:extLst>
          </p:cNvPr>
          <p:cNvSpPr txBox="1"/>
          <p:nvPr/>
        </p:nvSpPr>
        <p:spPr>
          <a:xfrm>
            <a:off x="6959045" y="2186555"/>
            <a:ext cx="1321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Index</a:t>
            </a:r>
            <a:endParaRPr lang="ko-KR" altLang="en-US" sz="3600" b="1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E354F9-7E21-4C24-BC67-F197C007D77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8280949" y="2509721"/>
            <a:ext cx="2733261" cy="2606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29A4AB9-8D7E-4B9B-9395-FB1734BA94D0}"/>
              </a:ext>
            </a:extLst>
          </p:cNvPr>
          <p:cNvSpPr txBox="1"/>
          <p:nvPr/>
        </p:nvSpPr>
        <p:spPr>
          <a:xfrm>
            <a:off x="6902483" y="5088149"/>
            <a:ext cx="322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4. </a:t>
            </a:r>
            <a:r>
              <a:rPr lang="ko-KR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기대효과 및 개선점 분석 </a:t>
            </a:r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 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E9D295-2428-4B0D-9776-41F06F42B11D}"/>
              </a:ext>
            </a:extLst>
          </p:cNvPr>
          <p:cNvSpPr txBox="1"/>
          <p:nvPr/>
        </p:nvSpPr>
        <p:spPr>
          <a:xfrm>
            <a:off x="7508498" y="3264085"/>
            <a:ext cx="2666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환경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사용 기술</a:t>
            </a:r>
            <a:endParaRPr lang="ko-KR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D9173A-6943-4774-96BF-C06FECCA6D8D}"/>
              </a:ext>
            </a:extLst>
          </p:cNvPr>
          <p:cNvSpPr txBox="1"/>
          <p:nvPr/>
        </p:nvSpPr>
        <p:spPr>
          <a:xfrm>
            <a:off x="7263403" y="4372049"/>
            <a:ext cx="2666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시나리오 및 서비스 흐름도</a:t>
            </a:r>
            <a:endParaRPr lang="ko-KR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B94576-7086-4B88-B1D1-C15FF20C8DA7}"/>
              </a:ext>
            </a:extLst>
          </p:cNvPr>
          <p:cNvSpPr txBox="1"/>
          <p:nvPr/>
        </p:nvSpPr>
        <p:spPr>
          <a:xfrm>
            <a:off x="7169134" y="4620967"/>
            <a:ext cx="2666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화면 구성</a:t>
            </a:r>
            <a:endParaRPr lang="ko-KR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10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57199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상세페이지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26810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20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13600" t="11466" r="14176" b="11867"/>
          <a:stretch/>
        </p:blipFill>
        <p:spPr>
          <a:xfrm>
            <a:off x="284442" y="1210229"/>
            <a:ext cx="5647435" cy="445742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l="12925" t="11333" r="14175" b="10400"/>
          <a:stretch/>
        </p:blipFill>
        <p:spPr>
          <a:xfrm>
            <a:off x="6189784" y="1210229"/>
            <a:ext cx="5802924" cy="445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25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57199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 smtClean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웹 페이지 시연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26810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20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TextBox 2">
            <a:hlinkClick r:id="rId3"/>
          </p:cNvPr>
          <p:cNvSpPr txBox="1"/>
          <p:nvPr/>
        </p:nvSpPr>
        <p:spPr>
          <a:xfrm>
            <a:off x="3904593" y="2777220"/>
            <a:ext cx="43828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b="1" dirty="0" smtClean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이동하기 </a:t>
            </a:r>
            <a:r>
              <a:rPr lang="en-US" altLang="ko-KR" sz="8000" b="1" dirty="0" smtClean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&gt;&gt;</a:t>
            </a:r>
            <a:endParaRPr lang="ko-KR" altLang="en-US" sz="8000" b="1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97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A001EA-C564-4C42-9A6C-ECCBF017F7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6306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-3314" y="0"/>
            <a:ext cx="12195314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7E9524-58BC-4B2E-8257-33114A25BBE4}"/>
              </a:ext>
            </a:extLst>
          </p:cNvPr>
          <p:cNvSpPr txBox="1"/>
          <p:nvPr/>
        </p:nvSpPr>
        <p:spPr>
          <a:xfrm>
            <a:off x="3096787" y="2975685"/>
            <a:ext cx="599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기대효과 및 개선점 분석</a:t>
            </a:r>
            <a:endParaRPr lang="ko-KR" altLang="en-US" sz="4800" b="1" dirty="0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000908-1641-4060-87A9-4367286B1B99}"/>
              </a:ext>
            </a:extLst>
          </p:cNvPr>
          <p:cNvCxnSpPr>
            <a:cxnSpLocks/>
          </p:cNvCxnSpPr>
          <p:nvPr/>
        </p:nvCxnSpPr>
        <p:spPr>
          <a:xfrm>
            <a:off x="3221054" y="3806682"/>
            <a:ext cx="5867531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D084191-6D83-4292-B4D8-E4283323D178}"/>
              </a:ext>
            </a:extLst>
          </p:cNvPr>
          <p:cNvSpPr/>
          <p:nvPr/>
        </p:nvSpPr>
        <p:spPr>
          <a:xfrm>
            <a:off x="5604427" y="2524545"/>
            <a:ext cx="976520" cy="347870"/>
          </a:xfrm>
          <a:prstGeom prst="roundRect">
            <a:avLst>
              <a:gd name="adj" fmla="val 50000"/>
            </a:avLst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PART 4</a:t>
            </a:r>
          </a:p>
        </p:txBody>
      </p:sp>
    </p:spTree>
    <p:extLst>
      <p:ext uri="{BB962C8B-B14F-4D97-AF65-F5344CB8AC3E}">
        <p14:creationId xmlns:p14="http://schemas.microsoft.com/office/powerpoint/2010/main" val="239205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2" y="292748"/>
            <a:ext cx="332448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기대효과 및 개선점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15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720555-550A-4CF9-A460-99BDBB09FA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87"/>
          <a:stretch/>
        </p:blipFill>
        <p:spPr>
          <a:xfrm>
            <a:off x="4898796" y="2501018"/>
            <a:ext cx="2406797" cy="18559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E4F139-8CC6-4ED0-90FA-A6F3EAB840CD}"/>
              </a:ext>
            </a:extLst>
          </p:cNvPr>
          <p:cNvSpPr txBox="1"/>
          <p:nvPr/>
        </p:nvSpPr>
        <p:spPr>
          <a:xfrm>
            <a:off x="523873" y="1363272"/>
            <a:ext cx="431207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기대 효과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단기간의 팀 프로젝트이기 때문에 의도적으로 기능을 단순화하였으나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추후 본래 기획 의도대로 발전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확장시킨다면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본격적인 서비스를 고려해볼 수 있음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부담 없이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가볍게 이용할 수 있으며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높은 대중성과 호감도를 가지는 아이템인 만큼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접근성 확보에 매우 용이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C8E36-DBE3-4EA8-B6E8-E6BECBC3C8A6}"/>
              </a:ext>
            </a:extLst>
          </p:cNvPr>
          <p:cNvSpPr txBox="1"/>
          <p:nvPr/>
        </p:nvSpPr>
        <p:spPr>
          <a:xfrm>
            <a:off x="7475732" y="2520899"/>
            <a:ext cx="43120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개선점 </a:t>
            </a:r>
            <a:r>
              <a:rPr lang="en-US" altLang="ko-KR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 추천 알고리즘이 단순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서비스 매커니즘의 핵심인 만큼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추후 반드시 고차원적으로 개선되어야 함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모바일 환경에서의 사용성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반응형 웹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 및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일관된 사용자 경험이 보장되지 않음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해상도별 컴포넌트 사이즈 및 레이아웃 조정이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잘 이루어질 수 있도록 고려해야 함</a:t>
            </a:r>
            <a:endParaRPr lang="en-US" altLang="ko-KR" sz="20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84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92C213E-18CD-4200-B2A1-1283E08E7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-3316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000908-1641-4060-87A9-4367286B1B99}"/>
              </a:ext>
            </a:extLst>
          </p:cNvPr>
          <p:cNvCxnSpPr>
            <a:cxnSpLocks/>
          </p:cNvCxnSpPr>
          <p:nvPr/>
        </p:nvCxnSpPr>
        <p:spPr>
          <a:xfrm>
            <a:off x="4297118" y="3806682"/>
            <a:ext cx="3591133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D084191-6D83-4292-B4D8-E4283323D178}"/>
              </a:ext>
            </a:extLst>
          </p:cNvPr>
          <p:cNvSpPr/>
          <p:nvPr/>
        </p:nvSpPr>
        <p:spPr>
          <a:xfrm>
            <a:off x="5604427" y="2524545"/>
            <a:ext cx="976520" cy="347870"/>
          </a:xfrm>
          <a:prstGeom prst="roundRect">
            <a:avLst>
              <a:gd name="adj" fmla="val 50000"/>
            </a:avLst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PART 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7E9524-58BC-4B2E-8257-33114A25BBE4}"/>
              </a:ext>
            </a:extLst>
          </p:cNvPr>
          <p:cNvSpPr txBox="1"/>
          <p:nvPr/>
        </p:nvSpPr>
        <p:spPr>
          <a:xfrm>
            <a:off x="4019383" y="2967693"/>
            <a:ext cx="4290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251760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373749" y="1148238"/>
            <a:ext cx="8879633" cy="1200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김세진</a:t>
            </a:r>
            <a:endParaRPr lang="en-US" altLang="ko-KR" sz="3200" b="1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생각처럼 구현되지 않는 부분이 많아 고생을 많이 했다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웹사이트 하나를 만드는 데에도 많은 것을 고려해야 한다는 사실을 체감했다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23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후기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73749" y="3652142"/>
            <a:ext cx="8663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윤주광</a:t>
            </a:r>
            <a:endParaRPr lang="en-US" altLang="ko-KR" sz="3200" b="1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프로젝트를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통해서 팀원들에게 많은 것을 배울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수 있었다</a:t>
            </a:r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사람이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미래다</a:t>
            </a:r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67239" y="2350668"/>
            <a:ext cx="8663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이강준</a:t>
            </a:r>
            <a:endParaRPr lang="en-US" altLang="ko-KR" sz="2400" b="1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많은 것을 배우는 시간이었던 것 같다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팀원들에게 감사한 마음이다</a:t>
            </a:r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67239" y="4455156"/>
            <a:ext cx="86633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오윤미</a:t>
            </a:r>
            <a:endParaRPr lang="en-US" altLang="ko-KR" sz="2400" b="1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관심있는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주제로 프로젝트를 하니 즐거웠다</a:t>
            </a:r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algn="r"/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기분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좋게 마무리를 할 수 있었던 것 같다</a:t>
            </a:r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r"/>
            <a:endParaRPr lang="en-US" altLang="ko-KR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endParaRPr lang="en-US" altLang="ko-KR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r"/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1DBDCA6-0B3F-4D58-8DF6-818938A35D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46" y="1040838"/>
            <a:ext cx="1445725" cy="1445725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13B039DE-8C62-4989-B5C4-D967E111447B}"/>
              </a:ext>
            </a:extLst>
          </p:cNvPr>
          <p:cNvSpPr/>
          <p:nvPr/>
        </p:nvSpPr>
        <p:spPr>
          <a:xfrm>
            <a:off x="10180950" y="2221847"/>
            <a:ext cx="1451727" cy="1451727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21781514-4CCB-4EE4-AFCC-842E8A4C318A}"/>
              </a:ext>
            </a:extLst>
          </p:cNvPr>
          <p:cNvSpPr/>
          <p:nvPr/>
        </p:nvSpPr>
        <p:spPr>
          <a:xfrm>
            <a:off x="672446" y="3553822"/>
            <a:ext cx="1451727" cy="1451727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476124B-9EEF-49CA-9CE8-9DB67875D1FE}"/>
              </a:ext>
            </a:extLst>
          </p:cNvPr>
          <p:cNvSpPr/>
          <p:nvPr/>
        </p:nvSpPr>
        <p:spPr>
          <a:xfrm>
            <a:off x="10180950" y="4391317"/>
            <a:ext cx="1451727" cy="1451727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33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3E4D686-351F-4AB7-BAB3-FA16E8EB1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ADFD6F9F-9CDB-4FBC-90D3-8E4E16D84282}"/>
              </a:ext>
            </a:extLst>
          </p:cNvPr>
          <p:cNvSpPr/>
          <p:nvPr/>
        </p:nvSpPr>
        <p:spPr>
          <a:xfrm flipH="1">
            <a:off x="2597426" y="0"/>
            <a:ext cx="5304183" cy="6858000"/>
          </a:xfrm>
          <a:prstGeom prst="parallelogram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6939E1-9A2E-4F12-A161-23EA6CADFED5}"/>
              </a:ext>
            </a:extLst>
          </p:cNvPr>
          <p:cNvCxnSpPr>
            <a:cxnSpLocks/>
          </p:cNvCxnSpPr>
          <p:nvPr/>
        </p:nvCxnSpPr>
        <p:spPr>
          <a:xfrm>
            <a:off x="3783493" y="4429532"/>
            <a:ext cx="3313043" cy="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F0BA2B6-13FC-4A88-BCAE-77A11D01D0F2}"/>
              </a:ext>
            </a:extLst>
          </p:cNvPr>
          <p:cNvSpPr txBox="1"/>
          <p:nvPr/>
        </p:nvSpPr>
        <p:spPr>
          <a:xfrm>
            <a:off x="3863006" y="2665698"/>
            <a:ext cx="26935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THANK YOU</a:t>
            </a:r>
            <a:endParaRPr lang="ko-KR" altLang="en-US" sz="4800" b="1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3F16B6B-B00E-47B7-AC83-4A44B2927247}"/>
              </a:ext>
            </a:extLst>
          </p:cNvPr>
          <p:cNvCxnSpPr>
            <a:cxnSpLocks/>
          </p:cNvCxnSpPr>
          <p:nvPr/>
        </p:nvCxnSpPr>
        <p:spPr>
          <a:xfrm>
            <a:off x="3356111" y="2471524"/>
            <a:ext cx="3313043" cy="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38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E7F5025-B579-4F79-A2E5-0E4ECE5D9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738E869-2D7D-4360-935F-DBAD23FF4737}"/>
              </a:ext>
            </a:extLst>
          </p:cNvPr>
          <p:cNvSpPr/>
          <p:nvPr/>
        </p:nvSpPr>
        <p:spPr>
          <a:xfrm>
            <a:off x="5633002" y="2524545"/>
            <a:ext cx="925996" cy="347870"/>
          </a:xfrm>
          <a:prstGeom prst="roundRect">
            <a:avLst>
              <a:gd name="adj" fmla="val 50000"/>
            </a:avLst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PART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7E9524-58BC-4B2E-8257-33114A25BBE4}"/>
              </a:ext>
            </a:extLst>
          </p:cNvPr>
          <p:cNvSpPr txBox="1"/>
          <p:nvPr/>
        </p:nvSpPr>
        <p:spPr>
          <a:xfrm>
            <a:off x="3144077" y="2924050"/>
            <a:ext cx="5903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목적 및 개발 환경</a:t>
            </a:r>
            <a:endParaRPr lang="ko-KR" altLang="en-US" sz="4800" b="1" dirty="0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000908-1641-4060-87A9-4367286B1B99}"/>
              </a:ext>
            </a:extLst>
          </p:cNvPr>
          <p:cNvCxnSpPr>
            <a:cxnSpLocks/>
          </p:cNvCxnSpPr>
          <p:nvPr/>
        </p:nvCxnSpPr>
        <p:spPr>
          <a:xfrm>
            <a:off x="3327662" y="3755047"/>
            <a:ext cx="5394574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20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벤치마킹 분석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en-US" altLang="ko-KR" sz="2800" b="1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5CF1788-0D6C-4A9B-9122-8EC51F7C7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64" y="1317393"/>
            <a:ext cx="5175515" cy="14691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AEF3CE-6E8F-4ED9-8934-D5AAE232A776}"/>
              </a:ext>
            </a:extLst>
          </p:cNvPr>
          <p:cNvSpPr txBox="1"/>
          <p:nvPr/>
        </p:nvSpPr>
        <p:spPr>
          <a:xfrm>
            <a:off x="380164" y="2952837"/>
            <a:ext cx="55172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5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만 편의 영상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국내 서비스 중 가장 큰 규모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선택의 폭이 많은 게 장점이자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단점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(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장르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특징을 선택할 </a:t>
            </a: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수 있음</a:t>
            </a:r>
            <a:r>
              <a:rPr lang="en-US" altLang="ko-KR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사용자들이 만들어 놓은 추천 영화 목록이 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내 목록에도 디스플레이 됨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600" t="18666" r="48300" b="23333"/>
          <a:stretch/>
        </p:blipFill>
        <p:spPr>
          <a:xfrm>
            <a:off x="6096000" y="1419671"/>
            <a:ext cx="5831968" cy="401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4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벤치마킹 분석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0" t="25914" r="8094" b="25708"/>
          <a:stretch/>
        </p:blipFill>
        <p:spPr>
          <a:xfrm>
            <a:off x="418974" y="1395340"/>
            <a:ext cx="4653907" cy="10466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DAEF3CE-6E8F-4ED9-8934-D5AAE232A776}"/>
              </a:ext>
            </a:extLst>
          </p:cNvPr>
          <p:cNvSpPr txBox="1"/>
          <p:nvPr/>
        </p:nvSpPr>
        <p:spPr>
          <a:xfrm>
            <a:off x="418974" y="2733883"/>
            <a:ext cx="55172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온라인 스트리밍 서비스 업계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전세계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가입자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억 </a:t>
            </a: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명 돌파 </a:t>
            </a:r>
            <a:r>
              <a:rPr lang="en-US" altLang="ko-KR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2017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7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342900" indent="-342900">
              <a:buFontTx/>
              <a:buChar char="-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다채로운 넷플릭스 오리지널 콘텐츠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</a:p>
          <a:p>
            <a:pPr marL="342900" indent="-342900">
              <a:buFontTx/>
              <a:buChar char="-"/>
            </a:pP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넷플릭스만의 오리지널 콘텐츠가</a:t>
            </a:r>
            <a:endParaRPr lang="en-US" altLang="ko-KR" sz="240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    </a:t>
            </a:r>
            <a:r>
              <a:rPr lang="ko-KR" altLang="en-US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추천 목록의 절반 이상을 차지함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l="3625" t="12133" r="4799" b="6534"/>
          <a:stretch/>
        </p:blipFill>
        <p:spPr>
          <a:xfrm>
            <a:off x="5936177" y="1279457"/>
            <a:ext cx="5962174" cy="433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45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3" y="292748"/>
            <a:ext cx="29419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벤치마킹 분석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1824" t="11867" r="3751" b="81999"/>
          <a:stretch/>
        </p:blipFill>
        <p:spPr>
          <a:xfrm>
            <a:off x="530001" y="1176643"/>
            <a:ext cx="11131998" cy="52321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rcRect l="2418" t="18206" r="9560" b="5955"/>
          <a:stretch/>
        </p:blipFill>
        <p:spPr>
          <a:xfrm>
            <a:off x="530001" y="2189758"/>
            <a:ext cx="7360379" cy="356716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rcRect l="2200" t="19260" r="45332" b="8001"/>
          <a:stretch/>
        </p:blipFill>
        <p:spPr>
          <a:xfrm>
            <a:off x="3233819" y="2189757"/>
            <a:ext cx="4832134" cy="356716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DAEF3CE-6E8F-4ED9-8934-D5AAE232A776}"/>
              </a:ext>
            </a:extLst>
          </p:cNvPr>
          <p:cNvSpPr txBox="1"/>
          <p:nvPr/>
        </p:nvSpPr>
        <p:spPr>
          <a:xfrm>
            <a:off x="8241524" y="2506279"/>
            <a:ext cx="35462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회원이 </a:t>
            </a:r>
            <a:r>
              <a:rPr lang="ko-KR" altLang="en-US" sz="2400" b="1">
                <a:latin typeface="나눔바른펜" panose="020B0503000000000000" pitchFamily="50" charset="-127"/>
                <a:ea typeface="나눔바른펜" panose="020B0503000000000000" pitchFamily="50" charset="-127"/>
              </a:rPr>
              <a:t>소비와 연결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>
                <a:latin typeface="나눔바른펜" panose="020B0503000000000000" pitchFamily="50" charset="-127"/>
                <a:ea typeface="나눔바른펜" panose="020B0503000000000000" pitchFamily="50" charset="-127"/>
              </a:rPr>
              <a:t>회원가입 및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결제를 끊임없이 유도</a:t>
            </a:r>
            <a:endParaRPr lang="en-US" altLang="ko-KR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400" b="1">
                <a:latin typeface="나눔바른펜" panose="020B0503000000000000" pitchFamily="50" charset="-127"/>
                <a:ea typeface="나눔바른펜" panose="020B0503000000000000" pitchFamily="50" charset="-127"/>
              </a:rPr>
              <a:t>불친절한 </a:t>
            </a:r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상세 정보</a:t>
            </a:r>
            <a:endParaRPr lang="en-US" altLang="ko-KR" sz="2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영화에 대한 정보 구성 화면이 나쁨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09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27382" y="292748"/>
            <a:ext cx="324037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환경 </a:t>
            </a:r>
            <a:endParaRPr lang="ko-KR" altLang="en-US" sz="2800" b="1" spc="300" dirty="0">
              <a:solidFill>
                <a:srgbClr val="9CCC6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07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육각형 1">
            <a:extLst>
              <a:ext uri="{FF2B5EF4-FFF2-40B4-BE49-F238E27FC236}">
                <a16:creationId xmlns:a16="http://schemas.microsoft.com/office/drawing/2014/main" id="{12886788-7726-43C2-B89B-D89240AA5E9E}"/>
              </a:ext>
            </a:extLst>
          </p:cNvPr>
          <p:cNvSpPr/>
          <p:nvPr/>
        </p:nvSpPr>
        <p:spPr>
          <a:xfrm>
            <a:off x="5306372" y="4270621"/>
            <a:ext cx="1579256" cy="1361428"/>
          </a:xfrm>
          <a:prstGeom prst="hexagon">
            <a:avLst/>
          </a:prstGeom>
          <a:solidFill>
            <a:srgbClr val="336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육각형 46">
            <a:extLst>
              <a:ext uri="{FF2B5EF4-FFF2-40B4-BE49-F238E27FC236}">
                <a16:creationId xmlns:a16="http://schemas.microsoft.com/office/drawing/2014/main" id="{B8323501-4EED-4337-B248-9BC2A158DDFD}"/>
              </a:ext>
            </a:extLst>
          </p:cNvPr>
          <p:cNvSpPr/>
          <p:nvPr/>
        </p:nvSpPr>
        <p:spPr>
          <a:xfrm>
            <a:off x="3914452" y="1973483"/>
            <a:ext cx="1579256" cy="1361428"/>
          </a:xfrm>
          <a:prstGeom prst="hexagon">
            <a:avLst/>
          </a:prstGeom>
          <a:solidFill>
            <a:srgbClr val="AED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육각형 47">
            <a:extLst>
              <a:ext uri="{FF2B5EF4-FFF2-40B4-BE49-F238E27FC236}">
                <a16:creationId xmlns:a16="http://schemas.microsoft.com/office/drawing/2014/main" id="{9B1CD1CF-3BEF-430F-89CA-E64D512464FA}"/>
              </a:ext>
            </a:extLst>
          </p:cNvPr>
          <p:cNvSpPr/>
          <p:nvPr/>
        </p:nvSpPr>
        <p:spPr>
          <a:xfrm>
            <a:off x="5306372" y="2758226"/>
            <a:ext cx="1579256" cy="1361428"/>
          </a:xfrm>
          <a:prstGeom prst="hexag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육각형 48">
            <a:extLst>
              <a:ext uri="{FF2B5EF4-FFF2-40B4-BE49-F238E27FC236}">
                <a16:creationId xmlns:a16="http://schemas.microsoft.com/office/drawing/2014/main" id="{B519E333-B8F5-43C6-858B-D4D3DBEE67B9}"/>
              </a:ext>
            </a:extLst>
          </p:cNvPr>
          <p:cNvSpPr/>
          <p:nvPr/>
        </p:nvSpPr>
        <p:spPr>
          <a:xfrm>
            <a:off x="6698292" y="3511506"/>
            <a:ext cx="1579256" cy="1361428"/>
          </a:xfrm>
          <a:prstGeom prst="hexagon">
            <a:avLst/>
          </a:prstGeom>
          <a:solidFill>
            <a:srgbClr val="689F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육각형 49">
            <a:extLst>
              <a:ext uri="{FF2B5EF4-FFF2-40B4-BE49-F238E27FC236}">
                <a16:creationId xmlns:a16="http://schemas.microsoft.com/office/drawing/2014/main" id="{CD07372F-F3FE-4795-A029-5872628E1E0E}"/>
              </a:ext>
            </a:extLst>
          </p:cNvPr>
          <p:cNvSpPr/>
          <p:nvPr/>
        </p:nvSpPr>
        <p:spPr>
          <a:xfrm>
            <a:off x="5306372" y="1245831"/>
            <a:ext cx="1579256" cy="1361428"/>
          </a:xfrm>
          <a:prstGeom prst="hexagon">
            <a:avLst/>
          </a:prstGeom>
          <a:solidFill>
            <a:srgbClr val="DCED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E339F7-9311-4C21-BEBE-1F3FC38B99A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93" b="77333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074"/>
          <a:stretch/>
        </p:blipFill>
        <p:spPr>
          <a:xfrm>
            <a:off x="3851496" y="1921251"/>
            <a:ext cx="1705168" cy="146518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4E60FFA-68E8-4D0A-826B-3CA4EA44443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738" y="1901457"/>
            <a:ext cx="1792684" cy="123439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0972B21-A4C8-429E-A0D2-8589E5D70D9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425" y="3702246"/>
            <a:ext cx="1186787" cy="97994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A0DF5572-2D35-4FD6-B56C-993283F9DC89}"/>
              </a:ext>
            </a:extLst>
          </p:cNvPr>
          <p:cNvSpPr txBox="1"/>
          <p:nvPr/>
        </p:nvSpPr>
        <p:spPr>
          <a:xfrm>
            <a:off x="-598686" y="1828806"/>
            <a:ext cx="42176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언어 </a:t>
            </a:r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pPr algn="r"/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JSP (</a:t>
            </a:r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백엔드</a:t>
            </a:r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algn="r"/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HTML, CSS, JavaScript</a:t>
            </a:r>
          </a:p>
          <a:p>
            <a:pPr algn="r"/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(</a:t>
            </a:r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프론트엔드</a:t>
            </a:r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en-US" altLang="ko-KR" sz="240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34844C1-84AD-4AB6-8C58-38781186C4FA}"/>
              </a:ext>
            </a:extLst>
          </p:cNvPr>
          <p:cNvSpPr txBox="1"/>
          <p:nvPr/>
        </p:nvSpPr>
        <p:spPr>
          <a:xfrm>
            <a:off x="8516940" y="3535650"/>
            <a:ext cx="42176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프레임워크 </a:t>
            </a:r>
            <a:r>
              <a:rPr lang="en-US" altLang="ko-KR" sz="2800" b="1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en-US" altLang="ko-KR" sz="24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Bootstrap 4.1.3</a:t>
            </a:r>
          </a:p>
          <a:p>
            <a:r>
              <a:rPr lang="en-US" altLang="ko-KR" sz="240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JQuery 3.3.1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C1BF14F-0F43-4B51-A92B-0EF5E9891ACA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153" y="1460697"/>
            <a:ext cx="1098055" cy="947464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CC7F3B7-3CAE-48EC-97F3-1A0070E97638}"/>
              </a:ext>
            </a:extLst>
          </p:cNvPr>
          <p:cNvSpPr txBox="1"/>
          <p:nvPr/>
        </p:nvSpPr>
        <p:spPr>
          <a:xfrm>
            <a:off x="7140409" y="1488153"/>
            <a:ext cx="421766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IDE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</a:t>
            </a:r>
          </a:p>
          <a:p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Eclipse IDE 2018. 09 (4.9.0)</a:t>
            </a:r>
          </a:p>
        </p:txBody>
      </p:sp>
      <p:sp>
        <p:nvSpPr>
          <p:cNvPr id="21" name="육각형 20">
            <a:extLst>
              <a:ext uri="{FF2B5EF4-FFF2-40B4-BE49-F238E27FC236}">
                <a16:creationId xmlns:a16="http://schemas.microsoft.com/office/drawing/2014/main" id="{7A20F46D-23FB-4D4B-8B1A-117582C7B147}"/>
              </a:ext>
            </a:extLst>
          </p:cNvPr>
          <p:cNvSpPr/>
          <p:nvPr/>
        </p:nvSpPr>
        <p:spPr>
          <a:xfrm>
            <a:off x="3893499" y="3530072"/>
            <a:ext cx="1579256" cy="1361428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1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D520276-FAF5-4CC2-9BFF-EECB9EF6C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DD8EA1C-935C-481F-ACAC-F584F2D81C02}"/>
              </a:ext>
            </a:extLst>
          </p:cNvPr>
          <p:cNvSpPr/>
          <p:nvPr/>
        </p:nvSpPr>
        <p:spPr>
          <a:xfrm>
            <a:off x="-3313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>
              <a:solidFill>
                <a:schemeClr val="bg1">
                  <a:lumMod val="9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7E9524-58BC-4B2E-8257-33114A25BBE4}"/>
              </a:ext>
            </a:extLst>
          </p:cNvPr>
          <p:cNvSpPr txBox="1"/>
          <p:nvPr/>
        </p:nvSpPr>
        <p:spPr>
          <a:xfrm>
            <a:off x="4019383" y="2967693"/>
            <a:ext cx="4290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DB </a:t>
            </a:r>
            <a:r>
              <a:rPr lang="ko-KR" altLang="en-US" sz="4800" b="1" dirty="0">
                <a:solidFill>
                  <a:schemeClr val="bg1">
                    <a:lumMod val="9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모델링 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000908-1641-4060-87A9-4367286B1B99}"/>
              </a:ext>
            </a:extLst>
          </p:cNvPr>
          <p:cNvCxnSpPr>
            <a:cxnSpLocks/>
          </p:cNvCxnSpPr>
          <p:nvPr/>
        </p:nvCxnSpPr>
        <p:spPr>
          <a:xfrm>
            <a:off x="4831430" y="3798690"/>
            <a:ext cx="2754382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D084191-6D83-4292-B4D8-E4283323D178}"/>
              </a:ext>
            </a:extLst>
          </p:cNvPr>
          <p:cNvSpPr/>
          <p:nvPr/>
        </p:nvSpPr>
        <p:spPr>
          <a:xfrm>
            <a:off x="5604427" y="2524545"/>
            <a:ext cx="976520" cy="347870"/>
          </a:xfrm>
          <a:prstGeom prst="roundRect">
            <a:avLst>
              <a:gd name="adj" fmla="val 50000"/>
            </a:avLst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276488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944F6E3-90D6-41B6-9221-9F078D2DBA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73" y="728165"/>
            <a:ext cx="6874854" cy="540167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917B3-6DBA-46F6-9082-7E67872DBCDD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409A5E1-E454-417D-B528-A2FD266CA46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50F0CF-3191-4C1A-BF0B-563B68EF725C}"/>
              </a:ext>
            </a:extLst>
          </p:cNvPr>
          <p:cNvSpPr txBox="1"/>
          <p:nvPr/>
        </p:nvSpPr>
        <p:spPr>
          <a:xfrm>
            <a:off x="457199" y="292748"/>
            <a:ext cx="37569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 spc="300" dirty="0">
                <a:solidFill>
                  <a:srgbClr val="9CCC6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논리적 모델링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5FE56-950A-45D8-B519-8C05C5AD0E60}"/>
              </a:ext>
            </a:extLst>
          </p:cNvPr>
          <p:cNvSpPr txBox="1"/>
          <p:nvPr/>
        </p:nvSpPr>
        <p:spPr>
          <a:xfrm>
            <a:off x="11303276" y="6072809"/>
            <a:ext cx="48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09</a:t>
            </a:r>
            <a:endParaRPr lang="en-US" altLang="ko-KR" sz="2800" b="1">
              <a:solidFill>
                <a:schemeClr val="tx1">
                  <a:lumMod val="65000"/>
                  <a:lumOff val="3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71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688</Words>
  <Application>Microsoft Office PowerPoint</Application>
  <PresentationFormat>와이드스크린</PresentationFormat>
  <Paragraphs>193</Paragraphs>
  <Slides>26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0" baseType="lpstr">
      <vt:lpstr>맑은 고딕</vt:lpstr>
      <vt:lpstr>Arial</vt:lpstr>
      <vt:lpstr>나눔바른펜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세진 김</dc:creator>
  <cp:lastModifiedBy>6021</cp:lastModifiedBy>
  <cp:revision>86</cp:revision>
  <dcterms:created xsi:type="dcterms:W3CDTF">2018-11-30T00:24:28Z</dcterms:created>
  <dcterms:modified xsi:type="dcterms:W3CDTF">2018-12-10T07:38:44Z</dcterms:modified>
</cp:coreProperties>
</file>

<file path=docProps/thumbnail.jpeg>
</file>